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5066D-020D-4746-9968-15B52F0F859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4275F-CDCC-4BDC-ABED-909600756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275F-CDCC-4BDC-ABED-9096007569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9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275F-CDCC-4BDC-ABED-9096007569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275F-CDCC-4BDC-ABED-909600756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275F-CDCC-4BDC-ABED-909600756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275F-CDCC-4BDC-ABED-909600756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5777-2047-49FE-9DE9-EEAF1694B9BB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38ABC-10B8-4D60-A182-39129385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ue\AppData\Local\Microsoft\Windows\Temporary Internet Files\Content.IE5\GOEK22FQ\MP90043072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Annotations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Why?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Annotate you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It keeps you awake.</a:t>
            </a:r>
          </a:p>
          <a:p>
            <a:r>
              <a:rPr lang="en-US" dirty="0" smtClean="0"/>
              <a:t>2. </a:t>
            </a:r>
            <a:r>
              <a:rPr lang="en-US" dirty="0"/>
              <a:t>H</a:t>
            </a:r>
            <a:r>
              <a:rPr lang="en-US" dirty="0" smtClean="0"/>
              <a:t>elps you remember your ideas</a:t>
            </a:r>
          </a:p>
          <a:p>
            <a:r>
              <a:rPr lang="en-US" dirty="0" smtClean="0"/>
              <a:t>3. Writing while reading brings words and sentences sharply in focus</a:t>
            </a:r>
          </a:p>
          <a:p>
            <a:r>
              <a:rPr lang="en-US" dirty="0" smtClean="0"/>
              <a:t>4. You begin to develop a conversation with the author</a:t>
            </a:r>
            <a:endParaRPr lang="en-US" dirty="0"/>
          </a:p>
        </p:txBody>
      </p:sp>
      <p:pic>
        <p:nvPicPr>
          <p:cNvPr id="3074" name="Picture 2" descr="C:\Users\Sue\AppData\Local\Microsoft\Windows\Temporary Internet Files\Content.IE5\J2DVD8LY\MC9002340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55263"/>
            <a:ext cx="2292036" cy="1902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 with the literature!</a:t>
            </a:r>
            <a:br>
              <a:rPr lang="en-US" dirty="0" smtClean="0"/>
            </a:br>
            <a:r>
              <a:rPr lang="en-US" dirty="0" smtClean="0"/>
              <a:t>Make A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Leave question marks and comments/questions</a:t>
            </a:r>
          </a:p>
          <a:p>
            <a:r>
              <a:rPr lang="en-US" dirty="0" smtClean="0"/>
              <a:t>B. Exclamation marks where you agree or notes where you disagree!</a:t>
            </a:r>
          </a:p>
          <a:p>
            <a:r>
              <a:rPr lang="en-US" dirty="0" smtClean="0"/>
              <a:t>C. Emotional symbols, pictures</a:t>
            </a:r>
          </a:p>
          <a:p>
            <a:r>
              <a:rPr lang="en-US" dirty="0" smtClean="0"/>
              <a:t>D. Graphic organizers to keep track of the story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324600" y="3863181"/>
            <a:ext cx="5334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C:\Users\Sue\AppData\Local\Microsoft\Windows\Temporary Internet Files\Content.IE5\GOEK22FQ\MP90039975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080693"/>
            <a:ext cx="2667000" cy="1777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Sue\AppData\Local\Microsoft\Windows\Temporary Internet Files\Content.IE5\6N4K8P72\MP91021883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9856" y="3999037"/>
            <a:ext cx="1914144" cy="28589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 with the Literature –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A. Comments – underline, highlight, write in the margins</a:t>
            </a:r>
          </a:p>
          <a:p>
            <a:pPr lvl="1"/>
            <a:r>
              <a:rPr lang="en-US" dirty="0" smtClean="0"/>
              <a:t>Circle new vocabulary and look it up – create a glossary</a:t>
            </a:r>
          </a:p>
          <a:p>
            <a:pPr lvl="1"/>
            <a:r>
              <a:rPr lang="en-US" dirty="0" smtClean="0"/>
              <a:t>Summarize what the chapter is saying</a:t>
            </a:r>
          </a:p>
          <a:p>
            <a:pPr lvl="2"/>
            <a:r>
              <a:rPr lang="en-US" dirty="0" smtClean="0"/>
              <a:t>Leave a trail on the page – show you understand the text</a:t>
            </a:r>
          </a:p>
          <a:p>
            <a:r>
              <a:rPr lang="en-US" dirty="0" smtClean="0"/>
              <a:t>B. Associations like:</a:t>
            </a:r>
          </a:p>
          <a:p>
            <a:pPr lvl="1">
              <a:buNone/>
            </a:pPr>
            <a:r>
              <a:rPr lang="en-US" dirty="0" smtClean="0"/>
              <a:t>Your personal experience – text to self</a:t>
            </a:r>
          </a:p>
          <a:p>
            <a:pPr lvl="1">
              <a:buNone/>
            </a:pPr>
            <a:r>
              <a:rPr lang="en-US" dirty="0" smtClean="0"/>
              <a:t>Another piece of literature -  text to text</a:t>
            </a:r>
          </a:p>
          <a:p>
            <a:pPr lvl="1">
              <a:buNone/>
            </a:pPr>
            <a:r>
              <a:rPr lang="en-US" dirty="0" smtClean="0"/>
              <a:t>Something in the present - text to world</a:t>
            </a:r>
          </a:p>
          <a:p>
            <a:pPr lvl="1">
              <a:buNone/>
            </a:pPr>
            <a:r>
              <a:rPr lang="en-US" dirty="0" smtClean="0"/>
              <a:t>Cross references to other parts of the book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122" name="Picture 2" descr="C:\Users\Sue\AppData\Local\Microsoft\Windows\Temporary Internet Files\Content.IE5\J2DVD8LY\MC90043323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728" y="846138"/>
            <a:ext cx="754062" cy="754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Sue\AppData\Local\Microsoft\Windows\Temporary Internet Files\Content.IE5\GOEK22FQ\MP9004477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8128000" cy="5422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dobe Caslon Pro Bold" pitchFamily="18" charset="0"/>
              </a:rPr>
              <a:t>Look for the answer to WHY</a:t>
            </a:r>
            <a:endParaRPr lang="en-US" dirty="0">
              <a:solidFill>
                <a:srgbClr val="FF0000"/>
              </a:solidFill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Why does the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author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 use that literary device?</a:t>
            </a:r>
          </a:p>
          <a:p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Why is the </a:t>
            </a:r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setting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 in the story important?</a:t>
            </a:r>
          </a:p>
          <a:p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Why might a 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character’s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 introduction be relevant at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this point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in the story?</a:t>
            </a:r>
          </a:p>
          <a:p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Ask questions 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and try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to find the answers.</a:t>
            </a:r>
            <a:endParaRPr lang="en-US" sz="2800" dirty="0">
              <a:solidFill>
                <a:schemeClr val="accent5">
                  <a:lumMod val="20000"/>
                  <a:lumOff val="80000"/>
                </a:schemeClr>
              </a:solidFill>
              <a:latin typeface="Arial Black" pitchFamily="34" charset="0"/>
            </a:endParaRPr>
          </a:p>
          <a:p>
            <a:r>
              <a:rPr lang="en-US" sz="2800" dirty="0" smtClean="0">
                <a:solidFill>
                  <a:schemeClr val="accent6"/>
                </a:solidFill>
                <a:latin typeface="Arial Black" pitchFamily="34" charset="0"/>
              </a:rPr>
              <a:t>Build a bridge!</a:t>
            </a:r>
            <a:endParaRPr lang="en-US" sz="2800" dirty="0">
              <a:solidFill>
                <a:schemeClr val="accent6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226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Caslon Pro Bold</vt:lpstr>
      <vt:lpstr>Arial</vt:lpstr>
      <vt:lpstr>Arial Black</vt:lpstr>
      <vt:lpstr>Calibri</vt:lpstr>
      <vt:lpstr>Office Theme</vt:lpstr>
      <vt:lpstr>Annotations </vt:lpstr>
      <vt:lpstr>Why Annotate you ask?</vt:lpstr>
      <vt:lpstr>Interact with the literature! Make A Trail</vt:lpstr>
      <vt:lpstr>Interact with the Literature – write comments</vt:lpstr>
      <vt:lpstr>Look for the answer to WHY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Annotations</dc:title>
  <dc:creator>susan</dc:creator>
  <cp:lastModifiedBy>Brian Redmond</cp:lastModifiedBy>
  <cp:revision>8</cp:revision>
  <dcterms:created xsi:type="dcterms:W3CDTF">2010-08-17T23:21:09Z</dcterms:created>
  <dcterms:modified xsi:type="dcterms:W3CDTF">2015-08-11T22:48:25Z</dcterms:modified>
</cp:coreProperties>
</file>