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8" r:id="rId14"/>
    <p:sldId id="267"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45" d="100"/>
          <a:sy n="45" d="100"/>
        </p:scale>
        <p:origin x="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725"/>
          </a:xfrm>
          <a:prstGeom prst="rect">
            <a:avLst/>
          </a:prstGeom>
        </p:spPr>
        <p:txBody>
          <a:bodyPr vert="horz" lIns="91440" tIns="45720" rIns="91440" bIns="45720" rtlCol="0"/>
          <a:lstStyle>
            <a:lvl1pPr algn="r">
              <a:defRPr sz="1200"/>
            </a:lvl1pPr>
          </a:lstStyle>
          <a:p>
            <a:fld id="{5CAD50DC-D261-4806-BAFD-E33F8D4AA057}" type="datetimeFigureOut">
              <a:rPr lang="en-US" smtClean="0"/>
              <a:t>9/24/2015</a:t>
            </a:fld>
            <a:endParaRPr lang="en-US"/>
          </a:p>
        </p:txBody>
      </p:sp>
      <p:sp>
        <p:nvSpPr>
          <p:cNvPr id="4" name="Footer Placeholder 3"/>
          <p:cNvSpPr>
            <a:spLocks noGrp="1"/>
          </p:cNvSpPr>
          <p:nvPr>
            <p:ph type="ftr" sz="quarter" idx="2"/>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6"/>
            <a:ext cx="3037840" cy="466725"/>
          </a:xfrm>
          <a:prstGeom prst="rect">
            <a:avLst/>
          </a:prstGeom>
        </p:spPr>
        <p:txBody>
          <a:bodyPr vert="horz" lIns="91440" tIns="45720" rIns="91440" bIns="45720" rtlCol="0" anchor="b"/>
          <a:lstStyle>
            <a:lvl1pPr algn="r">
              <a:defRPr sz="1200"/>
            </a:lvl1pPr>
          </a:lstStyle>
          <a:p>
            <a:fld id="{8182146A-113B-4048-8DF7-544FE6278E74}" type="slidenum">
              <a:rPr lang="en-US" smtClean="0"/>
              <a:t>‹#›</a:t>
            </a:fld>
            <a:endParaRPr lang="en-US"/>
          </a:p>
        </p:txBody>
      </p:sp>
    </p:spTree>
    <p:extLst>
      <p:ext uri="{BB962C8B-B14F-4D97-AF65-F5344CB8AC3E}">
        <p14:creationId xmlns:p14="http://schemas.microsoft.com/office/powerpoint/2010/main" val="39204032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100827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107100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2860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4038830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2567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1069575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2810909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43242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376274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786BE-8357-4546-BCC3-771905AE2D3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3762620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4786BE-8357-4546-BCC3-771905AE2D31}"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1796948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4786BE-8357-4546-BCC3-771905AE2D31}" type="datetimeFigureOut">
              <a:rPr lang="en-US" smtClean="0"/>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1664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4786BE-8357-4546-BCC3-771905AE2D31}" type="datetimeFigureOut">
              <a:rPr lang="en-US" smtClean="0"/>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266984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786BE-8357-4546-BCC3-771905AE2D31}" type="datetimeFigureOut">
              <a:rPr lang="en-US" smtClean="0"/>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3596933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4786BE-8357-4546-BCC3-771905AE2D31}"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424100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4786BE-8357-4546-BCC3-771905AE2D31}"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F877E-8CF3-47CE-9954-759347E01F42}" type="slidenum">
              <a:rPr lang="en-US" smtClean="0"/>
              <a:t>‹#›</a:t>
            </a:fld>
            <a:endParaRPr lang="en-US"/>
          </a:p>
        </p:txBody>
      </p:sp>
    </p:spTree>
    <p:extLst>
      <p:ext uri="{BB962C8B-B14F-4D97-AF65-F5344CB8AC3E}">
        <p14:creationId xmlns:p14="http://schemas.microsoft.com/office/powerpoint/2010/main" val="37728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4786BE-8357-4546-BCC3-771905AE2D31}" type="datetimeFigureOut">
              <a:rPr lang="en-US" smtClean="0"/>
              <a:t>9/24/2015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EF877E-8CF3-47CE-9954-759347E01F42}" type="slidenum">
              <a:rPr lang="en-US" smtClean="0"/>
              <a:t>‹#›</a:t>
            </a:fld>
            <a:endParaRPr lang="en-US"/>
          </a:p>
        </p:txBody>
      </p:sp>
    </p:spTree>
    <p:extLst>
      <p:ext uri="{BB962C8B-B14F-4D97-AF65-F5344CB8AC3E}">
        <p14:creationId xmlns:p14="http://schemas.microsoft.com/office/powerpoint/2010/main" val="1830305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60786"/>
            <a:ext cx="7766936" cy="2490050"/>
          </a:xfrm>
        </p:spPr>
        <p:txBody>
          <a:bodyPr/>
          <a:lstStyle/>
          <a:p>
            <a:r>
              <a:rPr lang="en-US" dirty="0" smtClean="0"/>
              <a:t>Writing a Thesis Statement: Literary Analysis</a:t>
            </a:r>
            <a:endParaRPr lang="en-US" dirty="0"/>
          </a:p>
        </p:txBody>
      </p:sp>
      <p:sp>
        <p:nvSpPr>
          <p:cNvPr id="3" name="Subtitle 2"/>
          <p:cNvSpPr>
            <a:spLocks noGrp="1"/>
          </p:cNvSpPr>
          <p:nvPr>
            <p:ph type="subTitle" idx="1"/>
          </p:nvPr>
        </p:nvSpPr>
        <p:spPr/>
        <p:txBody>
          <a:bodyPr/>
          <a:lstStyle/>
          <a:p>
            <a:r>
              <a:rPr lang="en-US" dirty="0" smtClean="0"/>
              <a:t>	</a:t>
            </a:r>
          </a:p>
          <a:p>
            <a:r>
              <a:rPr lang="en-US" dirty="0" smtClean="0"/>
              <a:t>English 1</a:t>
            </a:r>
            <a:endParaRPr lang="en-US" dirty="0"/>
          </a:p>
        </p:txBody>
      </p:sp>
      <p:pic>
        <p:nvPicPr>
          <p:cNvPr id="4" name="Picture 3"/>
          <p:cNvPicPr>
            <a:picLocks noChangeAspect="1"/>
          </p:cNvPicPr>
          <p:nvPr/>
        </p:nvPicPr>
        <p:blipFill>
          <a:blip r:embed="rId2"/>
          <a:stretch>
            <a:fillRect/>
          </a:stretch>
        </p:blipFill>
        <p:spPr>
          <a:xfrm>
            <a:off x="3399766" y="3148858"/>
            <a:ext cx="2859143" cy="3524389"/>
          </a:xfrm>
          <a:prstGeom prst="rect">
            <a:avLst/>
          </a:prstGeom>
        </p:spPr>
      </p:pic>
    </p:spTree>
    <p:extLst>
      <p:ext uri="{BB962C8B-B14F-4D97-AF65-F5344CB8AC3E}">
        <p14:creationId xmlns:p14="http://schemas.microsoft.com/office/powerpoint/2010/main" val="8318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latin typeface="Times New Roman" panose="02020603050405020304" pitchFamily="18" charset="0"/>
              </a:rPr>
              <a:t>Determine whether the following is a </a:t>
            </a:r>
            <a:r>
              <a:rPr lang="en-US" u="sng" dirty="0">
                <a:effectLst>
                  <a:outerShdw blurRad="38100" dist="38100" dir="2700000" algn="tl">
                    <a:srgbClr val="C0C0C0"/>
                  </a:outerShdw>
                </a:effectLst>
                <a:latin typeface="Times New Roman" panose="02020603050405020304" pitchFamily="18" charset="0"/>
              </a:rPr>
              <a:t>good</a:t>
            </a:r>
            <a:r>
              <a:rPr lang="en-US" dirty="0">
                <a:effectLst>
                  <a:outerShdw blurRad="38100" dist="38100" dir="2700000" algn="tl">
                    <a:srgbClr val="C0C0C0"/>
                  </a:outerShdw>
                </a:effectLst>
                <a:latin typeface="Times New Roman" panose="02020603050405020304" pitchFamily="18" charset="0"/>
              </a:rPr>
              <a:t> or </a:t>
            </a:r>
            <a:r>
              <a:rPr lang="en-US" u="sng" dirty="0">
                <a:effectLst>
                  <a:outerShdw blurRad="38100" dist="38100" dir="2700000" algn="tl">
                    <a:srgbClr val="C0C0C0"/>
                  </a:outerShdw>
                </a:effectLst>
                <a:latin typeface="Times New Roman" panose="02020603050405020304" pitchFamily="18" charset="0"/>
              </a:rPr>
              <a:t>poor</a:t>
            </a:r>
            <a:r>
              <a:rPr lang="en-US" dirty="0">
                <a:effectLst>
                  <a:outerShdw blurRad="38100" dist="38100" dir="2700000" algn="tl">
                    <a:srgbClr val="C0C0C0"/>
                  </a:outerShdw>
                </a:effectLst>
                <a:latin typeface="Times New Roman" panose="02020603050405020304" pitchFamily="18" charset="0"/>
              </a:rPr>
              <a:t> thesis </a:t>
            </a:r>
            <a:r>
              <a:rPr lang="en-US" dirty="0" smtClean="0">
                <a:effectLst>
                  <a:outerShdw blurRad="38100" dist="38100" dir="2700000" algn="tl">
                    <a:srgbClr val="C0C0C0"/>
                  </a:outerShdw>
                </a:effectLst>
                <a:latin typeface="Times New Roman" panose="02020603050405020304" pitchFamily="18" charset="0"/>
              </a:rPr>
              <a:t>statement.</a:t>
            </a:r>
            <a:endParaRPr lang="en-US" dirty="0"/>
          </a:p>
        </p:txBody>
      </p:sp>
      <p:sp>
        <p:nvSpPr>
          <p:cNvPr id="3" name="Content Placeholder 2"/>
          <p:cNvSpPr>
            <a:spLocks noGrp="1"/>
          </p:cNvSpPr>
          <p:nvPr>
            <p:ph idx="1"/>
          </p:nvPr>
        </p:nvSpPr>
        <p:spPr/>
        <p:txBody>
          <a:bodyPr>
            <a:normAutofit fontScale="77500" lnSpcReduction="20000"/>
          </a:bodyPr>
          <a:lstStyle/>
          <a:p>
            <a:pPr algn="ctr"/>
            <a:r>
              <a:rPr lang="en-US" sz="2800" dirty="0" smtClean="0"/>
              <a:t>“</a:t>
            </a:r>
            <a:r>
              <a:rPr lang="en-US" sz="2800" dirty="0" smtClean="0"/>
              <a:t>What: </a:t>
            </a:r>
            <a:r>
              <a:rPr lang="en-US" sz="2800" dirty="0" smtClean="0"/>
              <a:t>In </a:t>
            </a:r>
            <a:r>
              <a:rPr lang="en-US" sz="2800" dirty="0" smtClean="0"/>
              <a:t>“Hairs” by Sandra Cisneros, Esperanza views her mother as the epitome of what it means to be home while the rest of the family seems secondary. </a:t>
            </a:r>
            <a:endParaRPr lang="en-US" sz="2800" dirty="0" smtClean="0"/>
          </a:p>
          <a:p>
            <a:pPr algn="ctr"/>
            <a:r>
              <a:rPr lang="en-US" sz="2800" dirty="0" smtClean="0"/>
              <a:t>“How”: [*1]</a:t>
            </a:r>
            <a:r>
              <a:rPr lang="en-US" sz="2800" dirty="0" smtClean="0"/>
              <a:t>This </a:t>
            </a:r>
            <a:r>
              <a:rPr lang="en-US" sz="2800" dirty="0" smtClean="0"/>
              <a:t>view is conveyed through the author’s shift in syntax from short sentences when discussing everyone except the mother to long sentences when focusing on her mother’s affection. </a:t>
            </a:r>
            <a:endParaRPr lang="en-US" sz="2800" dirty="0" smtClean="0"/>
          </a:p>
          <a:p>
            <a:pPr algn="ctr"/>
            <a:r>
              <a:rPr lang="en-US" sz="2800" dirty="0" smtClean="0"/>
              <a:t>[*2]Furthermore</a:t>
            </a:r>
            <a:r>
              <a:rPr lang="en-US" sz="2800" dirty="0" smtClean="0"/>
              <a:t>, the author contrasts the abundance of similes used to express the love Esperanza feels for her mother with only one simile chosen to describe each family member to emphasize her mother’s importance.</a:t>
            </a:r>
          </a:p>
          <a:p>
            <a:pPr algn="ctr"/>
            <a:r>
              <a:rPr lang="en-US" sz="2800" dirty="0" smtClean="0"/>
              <a:t>GOOD</a:t>
            </a:r>
            <a:endParaRPr lang="en-US" sz="2800" dirty="0"/>
          </a:p>
        </p:txBody>
      </p:sp>
    </p:spTree>
    <p:extLst>
      <p:ext uri="{BB962C8B-B14F-4D97-AF65-F5344CB8AC3E}">
        <p14:creationId xmlns:p14="http://schemas.microsoft.com/office/powerpoint/2010/main" val="103411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placed together:</a:t>
            </a:r>
            <a:endParaRPr lang="en-US" dirty="0"/>
          </a:p>
        </p:txBody>
      </p:sp>
      <p:sp>
        <p:nvSpPr>
          <p:cNvPr id="3" name="Content Placeholder 2"/>
          <p:cNvSpPr>
            <a:spLocks noGrp="1"/>
          </p:cNvSpPr>
          <p:nvPr>
            <p:ph idx="1"/>
          </p:nvPr>
        </p:nvSpPr>
        <p:spPr/>
        <p:txBody>
          <a:bodyPr/>
          <a:lstStyle/>
          <a:p>
            <a:r>
              <a:rPr lang="en-US" sz="2400" dirty="0" smtClean="0"/>
              <a:t>In </a:t>
            </a:r>
            <a:r>
              <a:rPr lang="en-US" sz="2400" dirty="0"/>
              <a:t>“Hairs” by Sandra Cisneros, Esperanza views her mother as the epitome of what it means to be home while the rest of the family seems secondary. </a:t>
            </a:r>
            <a:r>
              <a:rPr lang="en-US" sz="2400" dirty="0" smtClean="0"/>
              <a:t>This </a:t>
            </a:r>
            <a:r>
              <a:rPr lang="en-US" sz="2400" dirty="0"/>
              <a:t>view is conveyed through the author’s shift in syntax from short sentences when discussing everyone except the mother to long sentences when focusing on her mother’s affection. </a:t>
            </a:r>
            <a:r>
              <a:rPr lang="en-US" sz="2400" dirty="0" smtClean="0"/>
              <a:t>Furthermore</a:t>
            </a:r>
            <a:r>
              <a:rPr lang="en-US" sz="2400" dirty="0"/>
              <a:t>, the author contrasts the abundance of similes used to express the love Esperanza feels for her mother with only one simile chosen to describe each family member to emphasize her mother’s importance.</a:t>
            </a:r>
          </a:p>
          <a:p>
            <a:endParaRPr lang="en-US" dirty="0"/>
          </a:p>
        </p:txBody>
      </p:sp>
    </p:spTree>
    <p:extLst>
      <p:ext uri="{BB962C8B-B14F-4D97-AF65-F5344CB8AC3E}">
        <p14:creationId xmlns:p14="http://schemas.microsoft.com/office/powerpoint/2010/main" val="3413145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4703"/>
          </a:xfrm>
        </p:spPr>
        <p:txBody>
          <a:bodyPr>
            <a:normAutofit fontScale="90000"/>
          </a:bodyPr>
          <a:lstStyle/>
          <a:p>
            <a:r>
              <a:rPr lang="en-US" b="1" dirty="0"/>
              <a:t>“The Most Dangerous Game” Essay Prompt</a:t>
            </a:r>
            <a:r>
              <a:rPr lang="en-US" dirty="0"/>
              <a:t/>
            </a:r>
            <a:br>
              <a:rPr lang="en-US" dirty="0"/>
            </a:br>
            <a:endParaRPr lang="en-US" dirty="0"/>
          </a:p>
        </p:txBody>
      </p:sp>
      <p:sp>
        <p:nvSpPr>
          <p:cNvPr id="3" name="Content Placeholder 2"/>
          <p:cNvSpPr>
            <a:spLocks noGrp="1"/>
          </p:cNvSpPr>
          <p:nvPr>
            <p:ph idx="1"/>
          </p:nvPr>
        </p:nvSpPr>
        <p:spPr>
          <a:xfrm>
            <a:off x="677334" y="1481959"/>
            <a:ext cx="8596668" cy="4559403"/>
          </a:xfrm>
        </p:spPr>
        <p:txBody>
          <a:bodyPr/>
          <a:lstStyle/>
          <a:p>
            <a:r>
              <a:rPr lang="en-US" sz="2200" dirty="0" smtClean="0"/>
              <a:t>Prompt: </a:t>
            </a:r>
            <a:r>
              <a:rPr lang="en-US" sz="2200" dirty="0"/>
              <a:t>Analyze the development of one theme in “The Most Dangerous Game” by Richard Connell through the story’s mood and </a:t>
            </a:r>
            <a:r>
              <a:rPr lang="en-US" sz="2200" dirty="0" smtClean="0"/>
              <a:t>character development.</a:t>
            </a:r>
          </a:p>
          <a:p>
            <a:r>
              <a:rPr lang="en-US" sz="2200" dirty="0" smtClean="0"/>
              <a:t>“What”:</a:t>
            </a:r>
          </a:p>
          <a:p>
            <a:pPr lvl="1"/>
            <a:r>
              <a:rPr lang="en-US" sz="2000" dirty="0"/>
              <a:t>What is the theme</a:t>
            </a:r>
            <a:r>
              <a:rPr lang="en-US" sz="2000" dirty="0" smtClean="0"/>
              <a:t>?</a:t>
            </a:r>
          </a:p>
          <a:p>
            <a:r>
              <a:rPr lang="en-US" sz="2200" dirty="0" smtClean="0"/>
              <a:t>“How”:</a:t>
            </a:r>
          </a:p>
          <a:p>
            <a:pPr lvl="1"/>
            <a:r>
              <a:rPr lang="en-US" sz="2000" dirty="0" smtClean="0"/>
              <a:t>How is mood and character development used to develop this theme?</a:t>
            </a:r>
          </a:p>
        </p:txBody>
      </p:sp>
      <p:pic>
        <p:nvPicPr>
          <p:cNvPr id="4" name="Picture 3"/>
          <p:cNvPicPr>
            <a:picLocks noChangeAspect="1"/>
          </p:cNvPicPr>
          <p:nvPr/>
        </p:nvPicPr>
        <p:blipFill>
          <a:blip r:embed="rId2"/>
          <a:stretch>
            <a:fillRect/>
          </a:stretch>
        </p:blipFill>
        <p:spPr>
          <a:xfrm>
            <a:off x="3989830" y="4395296"/>
            <a:ext cx="1971675" cy="2324100"/>
          </a:xfrm>
          <a:prstGeom prst="rect">
            <a:avLst/>
          </a:prstGeom>
        </p:spPr>
      </p:pic>
    </p:spTree>
    <p:extLst>
      <p:ext uri="{BB962C8B-B14F-4D97-AF65-F5344CB8AC3E}">
        <p14:creationId xmlns:p14="http://schemas.microsoft.com/office/powerpoint/2010/main" val="43298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pic>
        <p:nvPicPr>
          <p:cNvPr id="4" name="Content Placeholder 3"/>
          <p:cNvPicPr>
            <a:picLocks noGrp="1" noChangeAspect="1"/>
          </p:cNvPicPr>
          <p:nvPr>
            <p:ph idx="1"/>
          </p:nvPr>
        </p:nvPicPr>
        <p:blipFill>
          <a:blip r:embed="rId2"/>
          <a:stretch>
            <a:fillRect/>
          </a:stretch>
        </p:blipFill>
        <p:spPr>
          <a:xfrm>
            <a:off x="3648325" y="1552713"/>
            <a:ext cx="2654685" cy="4368853"/>
          </a:xfrm>
          <a:prstGeom prst="rect">
            <a:avLst/>
          </a:prstGeom>
        </p:spPr>
      </p:pic>
    </p:spTree>
    <p:extLst>
      <p:ext uri="{BB962C8B-B14F-4D97-AF65-F5344CB8AC3E}">
        <p14:creationId xmlns:p14="http://schemas.microsoft.com/office/powerpoint/2010/main" val="139018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8938"/>
          </a:xfrm>
        </p:spPr>
        <p:txBody>
          <a:bodyPr/>
          <a:lstStyle/>
          <a:p>
            <a:r>
              <a:rPr lang="en-US" dirty="0" smtClean="0"/>
              <a:t>What + How</a:t>
            </a:r>
            <a:endParaRPr lang="en-US" dirty="0"/>
          </a:p>
        </p:txBody>
      </p:sp>
      <p:sp>
        <p:nvSpPr>
          <p:cNvPr id="3" name="Content Placeholder 2"/>
          <p:cNvSpPr>
            <a:spLocks noGrp="1"/>
          </p:cNvSpPr>
          <p:nvPr>
            <p:ph idx="1"/>
          </p:nvPr>
        </p:nvSpPr>
        <p:spPr>
          <a:xfrm>
            <a:off x="677334" y="1308539"/>
            <a:ext cx="8596668" cy="4732824"/>
          </a:xfrm>
        </p:spPr>
        <p:txBody>
          <a:bodyPr>
            <a:normAutofit/>
          </a:bodyPr>
          <a:lstStyle/>
          <a:p>
            <a:r>
              <a:rPr lang="en-US" sz="2200" dirty="0" smtClean="0"/>
              <a:t>A theme in “The Most Dangerous Game” by Richard Connell is the idea that the deepest fear stems from uncertainty, and it is expressed through the development of mood and </a:t>
            </a:r>
            <a:r>
              <a:rPr lang="en-US" sz="2200" dirty="0" smtClean="0"/>
              <a:t>character. </a:t>
            </a:r>
            <a:r>
              <a:rPr lang="en-US" sz="2200" dirty="0" smtClean="0"/>
              <a:t>The fearful mood that dominates most of the hunt scenes stems from </a:t>
            </a:r>
            <a:r>
              <a:rPr lang="en-US" sz="2200" dirty="0" err="1" smtClean="0"/>
              <a:t>Rainsford’s</a:t>
            </a:r>
            <a:r>
              <a:rPr lang="en-US" sz="2200" dirty="0" smtClean="0"/>
              <a:t> uncertainty of </a:t>
            </a:r>
            <a:r>
              <a:rPr lang="en-US" sz="2200" dirty="0" err="1" smtClean="0"/>
              <a:t>Zaroff’s</a:t>
            </a:r>
            <a:r>
              <a:rPr lang="en-US" sz="2200" dirty="0" smtClean="0"/>
              <a:t> abilities. It is then that Rainsford’s terror is most intense and only subsides toward the resolution when he realizes that he must kill or be killed.  </a:t>
            </a:r>
            <a:endParaRPr lang="en-US" sz="2200" dirty="0"/>
          </a:p>
        </p:txBody>
      </p:sp>
      <p:pic>
        <p:nvPicPr>
          <p:cNvPr id="4" name="Picture 3"/>
          <p:cNvPicPr>
            <a:picLocks noChangeAspect="1"/>
          </p:cNvPicPr>
          <p:nvPr/>
        </p:nvPicPr>
        <p:blipFill>
          <a:blip r:embed="rId2"/>
          <a:stretch>
            <a:fillRect/>
          </a:stretch>
        </p:blipFill>
        <p:spPr>
          <a:xfrm>
            <a:off x="2793703" y="3900759"/>
            <a:ext cx="4363929" cy="2957241"/>
          </a:xfrm>
          <a:prstGeom prst="rect">
            <a:avLst/>
          </a:prstGeom>
        </p:spPr>
      </p:pic>
    </p:spTree>
    <p:extLst>
      <p:ext uri="{BB962C8B-B14F-4D97-AF65-F5344CB8AC3E}">
        <p14:creationId xmlns:p14="http://schemas.microsoft.com/office/powerpoint/2010/main" val="316377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latin typeface="Times New Roman" panose="02020603050405020304" pitchFamily="18" charset="0"/>
              </a:rPr>
              <a:t>What is a thesis statement?</a:t>
            </a:r>
            <a:endParaRPr lang="en-US" dirty="0"/>
          </a:p>
        </p:txBody>
      </p:sp>
      <p:sp>
        <p:nvSpPr>
          <p:cNvPr id="3" name="Content Placeholder 2"/>
          <p:cNvSpPr>
            <a:spLocks noGrp="1"/>
          </p:cNvSpPr>
          <p:nvPr>
            <p:ph idx="1"/>
          </p:nvPr>
        </p:nvSpPr>
        <p:spPr/>
        <p:txBody>
          <a:bodyPr>
            <a:normAutofit/>
          </a:bodyPr>
          <a:lstStyle/>
          <a:p>
            <a:r>
              <a:rPr lang="en-US" dirty="0"/>
              <a:t>It is an arguable statement. </a:t>
            </a:r>
            <a:endParaRPr lang="en-US" dirty="0" smtClean="0"/>
          </a:p>
          <a:p>
            <a:pPr marL="0" indent="0">
              <a:buNone/>
            </a:pPr>
            <a:endParaRPr lang="en-US" dirty="0"/>
          </a:p>
          <a:p>
            <a:r>
              <a:rPr lang="en-US" dirty="0"/>
              <a:t>   It is a complete sentence (or sentences) that expresses your position/opinion on a given topic.</a:t>
            </a:r>
          </a:p>
          <a:p>
            <a:endParaRPr lang="en-US" dirty="0"/>
          </a:p>
          <a:p>
            <a:r>
              <a:rPr lang="en-US" dirty="0"/>
              <a:t>   It narrows down your topic to a </a:t>
            </a:r>
            <a:r>
              <a:rPr lang="en-US" dirty="0" smtClean="0"/>
              <a:t>specific </a:t>
            </a:r>
            <a:r>
              <a:rPr lang="en-US" dirty="0"/>
              <a:t>focus of investigation.</a:t>
            </a:r>
          </a:p>
          <a:p>
            <a:endParaRPr lang="en-US" dirty="0"/>
          </a:p>
          <a:p>
            <a:r>
              <a:rPr lang="en-US" dirty="0"/>
              <a:t>   It establishes a direction for the entire paper.</a:t>
            </a:r>
          </a:p>
          <a:p>
            <a:endParaRPr lang="en-US" dirty="0"/>
          </a:p>
          <a:p>
            <a:r>
              <a:rPr lang="en-US" dirty="0"/>
              <a:t>   It is usually stated in your introduction.</a:t>
            </a:r>
          </a:p>
          <a:p>
            <a:endParaRPr lang="en-US" dirty="0"/>
          </a:p>
        </p:txBody>
      </p:sp>
    </p:spTree>
    <p:extLst>
      <p:ext uri="{BB962C8B-B14F-4D97-AF65-F5344CB8AC3E}">
        <p14:creationId xmlns:p14="http://schemas.microsoft.com/office/powerpoint/2010/main" val="283146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a thesis statement?</a:t>
            </a:r>
            <a:endParaRPr lang="en-US" dirty="0"/>
          </a:p>
        </p:txBody>
      </p:sp>
      <p:sp>
        <p:nvSpPr>
          <p:cNvPr id="3" name="Content Placeholder 2"/>
          <p:cNvSpPr>
            <a:spLocks noGrp="1"/>
          </p:cNvSpPr>
          <p:nvPr>
            <p:ph idx="1"/>
          </p:nvPr>
        </p:nvSpPr>
        <p:spPr/>
        <p:txBody>
          <a:bodyPr/>
          <a:lstStyle/>
          <a:p>
            <a:r>
              <a:rPr lang="en-US" dirty="0"/>
              <a:t>A thesis is never a question; it could be the answer to a question.</a:t>
            </a:r>
          </a:p>
          <a:p>
            <a:endParaRPr lang="en-US" dirty="0"/>
          </a:p>
          <a:p>
            <a:r>
              <a:rPr lang="en-US" dirty="0"/>
              <a:t>A thesis is not an announcement of purpose.</a:t>
            </a:r>
          </a:p>
          <a:p>
            <a:endParaRPr lang="en-US" dirty="0"/>
          </a:p>
          <a:p>
            <a:r>
              <a:rPr lang="en-US" dirty="0"/>
              <a:t>A thesis is not simply a topic.</a:t>
            </a:r>
          </a:p>
          <a:p>
            <a:endParaRPr lang="en-US" dirty="0"/>
          </a:p>
          <a:p>
            <a:r>
              <a:rPr lang="en-US" dirty="0"/>
              <a:t>A thesis is not a fact. </a:t>
            </a:r>
          </a:p>
          <a:p>
            <a:endParaRPr lang="en-US" dirty="0"/>
          </a:p>
        </p:txBody>
      </p:sp>
    </p:spTree>
    <p:extLst>
      <p:ext uri="{BB962C8B-B14F-4D97-AF65-F5344CB8AC3E}">
        <p14:creationId xmlns:p14="http://schemas.microsoft.com/office/powerpoint/2010/main" val="102905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Thesis for a Literary Analysis Essay </a:t>
            </a:r>
            <a:endParaRPr lang="en-US" dirty="0"/>
          </a:p>
        </p:txBody>
      </p:sp>
      <p:sp>
        <p:nvSpPr>
          <p:cNvPr id="3" name="Content Placeholder 2"/>
          <p:cNvSpPr>
            <a:spLocks noGrp="1"/>
          </p:cNvSpPr>
          <p:nvPr>
            <p:ph idx="1"/>
          </p:nvPr>
        </p:nvSpPr>
        <p:spPr/>
        <p:txBody>
          <a:bodyPr/>
          <a:lstStyle/>
          <a:p>
            <a:r>
              <a:rPr lang="en-US" sz="2400" b="1" u="sng" dirty="0" smtClean="0"/>
              <a:t>A thesis has 2 parts:</a:t>
            </a:r>
          </a:p>
          <a:p>
            <a:pPr lvl="1"/>
            <a:r>
              <a:rPr lang="en-US" sz="2200" dirty="0" smtClean="0"/>
              <a:t>“</a:t>
            </a:r>
            <a:r>
              <a:rPr lang="en-US" sz="2200" b="1" dirty="0" smtClean="0"/>
              <a:t>what”: answer to the main part of the prompt that answers the “what” question</a:t>
            </a:r>
          </a:p>
          <a:p>
            <a:pPr lvl="1"/>
            <a:r>
              <a:rPr lang="en-US" sz="2200" b="1" dirty="0" smtClean="0"/>
              <a:t>“how”: show an understanding of the literary devices and/or elements of fiction the prompt asks you to </a:t>
            </a:r>
            <a:r>
              <a:rPr lang="en-US" sz="2200" b="1" dirty="0" smtClean="0"/>
              <a:t>analyze. </a:t>
            </a:r>
          </a:p>
          <a:p>
            <a:pPr lvl="1"/>
            <a:r>
              <a:rPr lang="en-US" sz="2200" b="1" dirty="0" smtClean="0"/>
              <a:t>H</a:t>
            </a:r>
            <a:r>
              <a:rPr lang="en-US" sz="2200" b="1" dirty="0" smtClean="0"/>
              <a:t>ow do </a:t>
            </a:r>
            <a:r>
              <a:rPr lang="en-US" sz="2200" b="1" dirty="0" smtClean="0"/>
              <a:t>they function in connection with the answer to the “what” question </a:t>
            </a:r>
          </a:p>
          <a:p>
            <a:pPr lvl="1"/>
            <a:r>
              <a:rPr lang="en-US" sz="2200" dirty="0" smtClean="0"/>
              <a:t>You will answer “why” in the body paragraphs</a:t>
            </a:r>
          </a:p>
        </p:txBody>
      </p:sp>
      <p:pic>
        <p:nvPicPr>
          <p:cNvPr id="4" name="Picture 3"/>
          <p:cNvPicPr>
            <a:picLocks noChangeAspect="1"/>
          </p:cNvPicPr>
          <p:nvPr/>
        </p:nvPicPr>
        <p:blipFill>
          <a:blip r:embed="rId2"/>
          <a:stretch>
            <a:fillRect/>
          </a:stretch>
        </p:blipFill>
        <p:spPr>
          <a:xfrm>
            <a:off x="9274002" y="651959"/>
            <a:ext cx="1317735" cy="1078630"/>
          </a:xfrm>
          <a:prstGeom prst="rect">
            <a:avLst/>
          </a:prstGeom>
        </p:spPr>
      </p:pic>
      <p:pic>
        <p:nvPicPr>
          <p:cNvPr id="5" name="Picture 4"/>
          <p:cNvPicPr>
            <a:picLocks noChangeAspect="1"/>
          </p:cNvPicPr>
          <p:nvPr/>
        </p:nvPicPr>
        <p:blipFill>
          <a:blip r:embed="rId3"/>
          <a:stretch>
            <a:fillRect/>
          </a:stretch>
        </p:blipFill>
        <p:spPr>
          <a:xfrm>
            <a:off x="5439103" y="5362353"/>
            <a:ext cx="2029645" cy="1358017"/>
          </a:xfrm>
          <a:prstGeom prst="rect">
            <a:avLst/>
          </a:prstGeom>
        </p:spPr>
      </p:pic>
    </p:spTree>
    <p:extLst>
      <p:ext uri="{BB962C8B-B14F-4D97-AF65-F5344CB8AC3E}">
        <p14:creationId xmlns:p14="http://schemas.microsoft.com/office/powerpoint/2010/main" val="215460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arn(inVertical)">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Down a Prompt” “What” and “How”</a:t>
            </a:r>
            <a:endParaRPr lang="en-US" dirty="0"/>
          </a:p>
        </p:txBody>
      </p:sp>
      <p:sp>
        <p:nvSpPr>
          <p:cNvPr id="3" name="Content Placeholder 2"/>
          <p:cNvSpPr>
            <a:spLocks noGrp="1"/>
          </p:cNvSpPr>
          <p:nvPr>
            <p:ph idx="1"/>
          </p:nvPr>
        </p:nvSpPr>
        <p:spPr/>
        <p:txBody>
          <a:bodyPr>
            <a:normAutofit/>
          </a:bodyPr>
          <a:lstStyle/>
          <a:p>
            <a:r>
              <a:rPr lang="en-US" sz="2000" dirty="0" smtClean="0"/>
              <a:t>Prompt: Analyze Esperanza’s view of her family in “Hairs” by Sandra Cisneros. Focus on how the author uses syntax and figurative language to develop this character.</a:t>
            </a:r>
          </a:p>
          <a:p>
            <a:r>
              <a:rPr lang="en-US" sz="2000" dirty="0" smtClean="0"/>
              <a:t>“What”: What is Esperanza’s view of her family?</a:t>
            </a:r>
          </a:p>
          <a:p>
            <a:r>
              <a:rPr lang="en-US" sz="2000" dirty="0" smtClean="0"/>
              <a:t>“How”: How is syntax and figurative language used to develop Esperanza’s view of her family?</a:t>
            </a:r>
            <a:endParaRPr lang="en-US" sz="2000" dirty="0"/>
          </a:p>
        </p:txBody>
      </p:sp>
      <p:pic>
        <p:nvPicPr>
          <p:cNvPr id="4" name="Picture 3"/>
          <p:cNvPicPr>
            <a:picLocks noChangeAspect="1"/>
          </p:cNvPicPr>
          <p:nvPr/>
        </p:nvPicPr>
        <p:blipFill>
          <a:blip r:embed="rId2"/>
          <a:stretch>
            <a:fillRect/>
          </a:stretch>
        </p:blipFill>
        <p:spPr>
          <a:xfrm>
            <a:off x="3421116" y="4699591"/>
            <a:ext cx="2837793" cy="2109464"/>
          </a:xfrm>
          <a:prstGeom prst="rect">
            <a:avLst/>
          </a:prstGeom>
        </p:spPr>
      </p:pic>
    </p:spTree>
    <p:extLst>
      <p:ext uri="{BB962C8B-B14F-4D97-AF65-F5344CB8AC3E}">
        <p14:creationId xmlns:p14="http://schemas.microsoft.com/office/powerpoint/2010/main" val="291784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latin typeface="Times New Roman" panose="02020603050405020304" pitchFamily="18" charset="0"/>
              </a:rPr>
              <a:t>Determine whether the following is a </a:t>
            </a:r>
            <a:r>
              <a:rPr lang="en-US" u="sng" dirty="0">
                <a:effectLst>
                  <a:outerShdw blurRad="38100" dist="38100" dir="2700000" algn="tl">
                    <a:srgbClr val="C0C0C0"/>
                  </a:outerShdw>
                </a:effectLst>
                <a:latin typeface="Times New Roman" panose="02020603050405020304" pitchFamily="18" charset="0"/>
              </a:rPr>
              <a:t>good</a:t>
            </a:r>
            <a:r>
              <a:rPr lang="en-US" dirty="0">
                <a:effectLst>
                  <a:outerShdw blurRad="38100" dist="38100" dir="2700000" algn="tl">
                    <a:srgbClr val="C0C0C0"/>
                  </a:outerShdw>
                </a:effectLst>
                <a:latin typeface="Times New Roman" panose="02020603050405020304" pitchFamily="18" charset="0"/>
              </a:rPr>
              <a:t> or </a:t>
            </a:r>
            <a:r>
              <a:rPr lang="en-US" u="sng" dirty="0">
                <a:effectLst>
                  <a:outerShdw blurRad="38100" dist="38100" dir="2700000" algn="tl">
                    <a:srgbClr val="C0C0C0"/>
                  </a:outerShdw>
                </a:effectLst>
                <a:latin typeface="Times New Roman" panose="02020603050405020304" pitchFamily="18" charset="0"/>
              </a:rPr>
              <a:t>poor</a:t>
            </a:r>
            <a:r>
              <a:rPr lang="en-US" dirty="0">
                <a:effectLst>
                  <a:outerShdw blurRad="38100" dist="38100" dir="2700000" algn="tl">
                    <a:srgbClr val="C0C0C0"/>
                  </a:outerShdw>
                </a:effectLst>
                <a:latin typeface="Times New Roman" panose="02020603050405020304" pitchFamily="18" charset="0"/>
              </a:rPr>
              <a:t> thesis </a:t>
            </a:r>
            <a:r>
              <a:rPr lang="en-US" dirty="0" smtClean="0">
                <a:effectLst>
                  <a:outerShdw blurRad="38100" dist="38100" dir="2700000" algn="tl">
                    <a:srgbClr val="C0C0C0"/>
                  </a:outerShdw>
                </a:effectLst>
                <a:latin typeface="Times New Roman" panose="02020603050405020304" pitchFamily="18" charset="0"/>
              </a:rPr>
              <a:t>statement.</a:t>
            </a:r>
            <a:endParaRPr lang="en-US" dirty="0"/>
          </a:p>
        </p:txBody>
      </p:sp>
      <p:sp>
        <p:nvSpPr>
          <p:cNvPr id="3" name="Content Placeholder 2"/>
          <p:cNvSpPr>
            <a:spLocks noGrp="1"/>
          </p:cNvSpPr>
          <p:nvPr>
            <p:ph idx="1"/>
          </p:nvPr>
        </p:nvSpPr>
        <p:spPr/>
        <p:txBody>
          <a:bodyPr>
            <a:normAutofit/>
          </a:bodyPr>
          <a:lstStyle/>
          <a:p>
            <a:pPr algn="ctr"/>
            <a:r>
              <a:rPr lang="en-US" sz="2800" dirty="0" smtClean="0"/>
              <a:t>Does Esperanza dislike her family?</a:t>
            </a:r>
          </a:p>
          <a:p>
            <a:pPr algn="ctr"/>
            <a:endParaRPr lang="en-US" sz="2800" dirty="0"/>
          </a:p>
          <a:p>
            <a:pPr algn="ctr"/>
            <a:r>
              <a:rPr lang="en-US" sz="2800" dirty="0" smtClean="0"/>
              <a:t>POOR</a:t>
            </a:r>
          </a:p>
          <a:p>
            <a:pPr algn="ctr"/>
            <a:endParaRPr lang="en-US" sz="2800" dirty="0"/>
          </a:p>
          <a:p>
            <a:pPr algn="ctr"/>
            <a:r>
              <a:rPr lang="en-US" sz="2800" dirty="0" smtClean="0"/>
              <a:t>A thesis statement is </a:t>
            </a:r>
            <a:r>
              <a:rPr lang="en-US" sz="2800" u="sng" dirty="0" smtClean="0"/>
              <a:t>not</a:t>
            </a:r>
            <a:r>
              <a:rPr lang="en-US" sz="2800" dirty="0" smtClean="0"/>
              <a:t> a question.</a:t>
            </a:r>
            <a:endParaRPr lang="en-US" sz="2800" dirty="0"/>
          </a:p>
        </p:txBody>
      </p:sp>
    </p:spTree>
    <p:extLst>
      <p:ext uri="{BB962C8B-B14F-4D97-AF65-F5344CB8AC3E}">
        <p14:creationId xmlns:p14="http://schemas.microsoft.com/office/powerpoint/2010/main" val="293551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latin typeface="Times New Roman" panose="02020603050405020304" pitchFamily="18" charset="0"/>
              </a:rPr>
              <a:t>Determine whether the following is a </a:t>
            </a:r>
            <a:r>
              <a:rPr lang="en-US" u="sng" dirty="0">
                <a:effectLst>
                  <a:outerShdw blurRad="38100" dist="38100" dir="2700000" algn="tl">
                    <a:srgbClr val="C0C0C0"/>
                  </a:outerShdw>
                </a:effectLst>
                <a:latin typeface="Times New Roman" panose="02020603050405020304" pitchFamily="18" charset="0"/>
              </a:rPr>
              <a:t>good</a:t>
            </a:r>
            <a:r>
              <a:rPr lang="en-US" dirty="0">
                <a:effectLst>
                  <a:outerShdw blurRad="38100" dist="38100" dir="2700000" algn="tl">
                    <a:srgbClr val="C0C0C0"/>
                  </a:outerShdw>
                </a:effectLst>
                <a:latin typeface="Times New Roman" panose="02020603050405020304" pitchFamily="18" charset="0"/>
              </a:rPr>
              <a:t> or </a:t>
            </a:r>
            <a:r>
              <a:rPr lang="en-US" u="sng" dirty="0">
                <a:effectLst>
                  <a:outerShdw blurRad="38100" dist="38100" dir="2700000" algn="tl">
                    <a:srgbClr val="C0C0C0"/>
                  </a:outerShdw>
                </a:effectLst>
                <a:latin typeface="Times New Roman" panose="02020603050405020304" pitchFamily="18" charset="0"/>
              </a:rPr>
              <a:t>poor</a:t>
            </a:r>
            <a:r>
              <a:rPr lang="en-US" dirty="0">
                <a:effectLst>
                  <a:outerShdw blurRad="38100" dist="38100" dir="2700000" algn="tl">
                    <a:srgbClr val="C0C0C0"/>
                  </a:outerShdw>
                </a:effectLst>
                <a:latin typeface="Times New Roman" panose="02020603050405020304" pitchFamily="18" charset="0"/>
              </a:rPr>
              <a:t> thesis </a:t>
            </a:r>
            <a:r>
              <a:rPr lang="en-US" dirty="0" smtClean="0">
                <a:effectLst>
                  <a:outerShdw blurRad="38100" dist="38100" dir="2700000" algn="tl">
                    <a:srgbClr val="C0C0C0"/>
                  </a:outerShdw>
                </a:effectLst>
                <a:latin typeface="Times New Roman" panose="02020603050405020304" pitchFamily="18" charset="0"/>
              </a:rPr>
              <a:t>statement.</a:t>
            </a:r>
            <a:endParaRPr lang="en-US" dirty="0"/>
          </a:p>
        </p:txBody>
      </p:sp>
      <p:sp>
        <p:nvSpPr>
          <p:cNvPr id="3" name="Content Placeholder 2"/>
          <p:cNvSpPr>
            <a:spLocks noGrp="1"/>
          </p:cNvSpPr>
          <p:nvPr>
            <p:ph idx="1"/>
          </p:nvPr>
        </p:nvSpPr>
        <p:spPr/>
        <p:txBody>
          <a:bodyPr>
            <a:normAutofit/>
          </a:bodyPr>
          <a:lstStyle/>
          <a:p>
            <a:pPr algn="ctr"/>
            <a:r>
              <a:rPr lang="en-US" sz="2800" dirty="0" smtClean="0"/>
              <a:t>The purpose of my paper is to discuss Esperanza’s view of her family.</a:t>
            </a:r>
          </a:p>
          <a:p>
            <a:pPr algn="ctr"/>
            <a:endParaRPr lang="en-US" sz="2800" dirty="0"/>
          </a:p>
          <a:p>
            <a:pPr algn="ctr"/>
            <a:r>
              <a:rPr lang="en-US" sz="2800" dirty="0" smtClean="0"/>
              <a:t>POOR</a:t>
            </a:r>
          </a:p>
          <a:p>
            <a:pPr algn="ctr"/>
            <a:endParaRPr lang="en-US" sz="2800" dirty="0"/>
          </a:p>
          <a:p>
            <a:pPr algn="ctr"/>
            <a:r>
              <a:rPr lang="en-US" sz="2800" dirty="0" smtClean="0"/>
              <a:t>A thesis is </a:t>
            </a:r>
            <a:r>
              <a:rPr lang="en-US" sz="2800" u="sng" dirty="0" smtClean="0"/>
              <a:t>not</a:t>
            </a:r>
            <a:r>
              <a:rPr lang="en-US" sz="2800" dirty="0" smtClean="0"/>
              <a:t> an announcement of purpose.</a:t>
            </a:r>
            <a:endParaRPr lang="en-US" sz="2800" dirty="0"/>
          </a:p>
        </p:txBody>
      </p:sp>
    </p:spTree>
    <p:extLst>
      <p:ext uri="{BB962C8B-B14F-4D97-AF65-F5344CB8AC3E}">
        <p14:creationId xmlns:p14="http://schemas.microsoft.com/office/powerpoint/2010/main" val="73679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latin typeface="Times New Roman" panose="02020603050405020304" pitchFamily="18" charset="0"/>
              </a:rPr>
              <a:t>Determine whether the following is a </a:t>
            </a:r>
            <a:r>
              <a:rPr lang="en-US" u="sng" dirty="0">
                <a:effectLst>
                  <a:outerShdw blurRad="38100" dist="38100" dir="2700000" algn="tl">
                    <a:srgbClr val="C0C0C0"/>
                  </a:outerShdw>
                </a:effectLst>
                <a:latin typeface="Times New Roman" panose="02020603050405020304" pitchFamily="18" charset="0"/>
              </a:rPr>
              <a:t>good</a:t>
            </a:r>
            <a:r>
              <a:rPr lang="en-US" dirty="0">
                <a:effectLst>
                  <a:outerShdw blurRad="38100" dist="38100" dir="2700000" algn="tl">
                    <a:srgbClr val="C0C0C0"/>
                  </a:outerShdw>
                </a:effectLst>
                <a:latin typeface="Times New Roman" panose="02020603050405020304" pitchFamily="18" charset="0"/>
              </a:rPr>
              <a:t> or </a:t>
            </a:r>
            <a:r>
              <a:rPr lang="en-US" u="sng" dirty="0">
                <a:effectLst>
                  <a:outerShdw blurRad="38100" dist="38100" dir="2700000" algn="tl">
                    <a:srgbClr val="C0C0C0"/>
                  </a:outerShdw>
                </a:effectLst>
                <a:latin typeface="Times New Roman" panose="02020603050405020304" pitchFamily="18" charset="0"/>
              </a:rPr>
              <a:t>poor</a:t>
            </a:r>
            <a:r>
              <a:rPr lang="en-US" dirty="0">
                <a:effectLst>
                  <a:outerShdw blurRad="38100" dist="38100" dir="2700000" algn="tl">
                    <a:srgbClr val="C0C0C0"/>
                  </a:outerShdw>
                </a:effectLst>
                <a:latin typeface="Times New Roman" panose="02020603050405020304" pitchFamily="18" charset="0"/>
              </a:rPr>
              <a:t> thesis statement</a:t>
            </a:r>
            <a:endParaRPr lang="en-US" dirty="0"/>
          </a:p>
        </p:txBody>
      </p:sp>
      <p:sp>
        <p:nvSpPr>
          <p:cNvPr id="3" name="Content Placeholder 2"/>
          <p:cNvSpPr>
            <a:spLocks noGrp="1"/>
          </p:cNvSpPr>
          <p:nvPr>
            <p:ph idx="1"/>
          </p:nvPr>
        </p:nvSpPr>
        <p:spPr/>
        <p:txBody>
          <a:bodyPr>
            <a:normAutofit/>
          </a:bodyPr>
          <a:lstStyle/>
          <a:p>
            <a:pPr algn="ctr"/>
            <a:r>
              <a:rPr lang="en-US" sz="2800" dirty="0" smtClean="0"/>
              <a:t>Esperanza’s view of her family.</a:t>
            </a:r>
          </a:p>
          <a:p>
            <a:pPr algn="ctr"/>
            <a:endParaRPr lang="en-US" sz="2800" dirty="0"/>
          </a:p>
          <a:p>
            <a:pPr algn="ctr"/>
            <a:r>
              <a:rPr lang="en-US" sz="2800" dirty="0" smtClean="0"/>
              <a:t>POOR</a:t>
            </a:r>
          </a:p>
          <a:p>
            <a:pPr algn="ctr"/>
            <a:endParaRPr lang="en-US" sz="2800" dirty="0"/>
          </a:p>
          <a:p>
            <a:pPr algn="ctr"/>
            <a:r>
              <a:rPr lang="en-US" sz="2800" dirty="0" smtClean="0"/>
              <a:t>A thesis is </a:t>
            </a:r>
            <a:r>
              <a:rPr lang="en-US" sz="2800" u="sng" dirty="0" smtClean="0"/>
              <a:t>not</a:t>
            </a:r>
            <a:r>
              <a:rPr lang="en-US" sz="2800" dirty="0" smtClean="0"/>
              <a:t> just a topic.</a:t>
            </a:r>
            <a:endParaRPr lang="en-US" sz="2800" dirty="0"/>
          </a:p>
        </p:txBody>
      </p:sp>
    </p:spTree>
    <p:extLst>
      <p:ext uri="{BB962C8B-B14F-4D97-AF65-F5344CB8AC3E}">
        <p14:creationId xmlns:p14="http://schemas.microsoft.com/office/powerpoint/2010/main" val="413935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latin typeface="Times New Roman" panose="02020603050405020304" pitchFamily="18" charset="0"/>
              </a:rPr>
              <a:t>Determine whether the following is a </a:t>
            </a:r>
            <a:r>
              <a:rPr lang="en-US" u="sng" dirty="0">
                <a:effectLst>
                  <a:outerShdw blurRad="38100" dist="38100" dir="2700000" algn="tl">
                    <a:srgbClr val="C0C0C0"/>
                  </a:outerShdw>
                </a:effectLst>
                <a:latin typeface="Times New Roman" panose="02020603050405020304" pitchFamily="18" charset="0"/>
              </a:rPr>
              <a:t>good</a:t>
            </a:r>
            <a:r>
              <a:rPr lang="en-US" dirty="0">
                <a:effectLst>
                  <a:outerShdw blurRad="38100" dist="38100" dir="2700000" algn="tl">
                    <a:srgbClr val="C0C0C0"/>
                  </a:outerShdw>
                </a:effectLst>
                <a:latin typeface="Times New Roman" panose="02020603050405020304" pitchFamily="18" charset="0"/>
              </a:rPr>
              <a:t> or </a:t>
            </a:r>
            <a:r>
              <a:rPr lang="en-US" u="sng" dirty="0">
                <a:effectLst>
                  <a:outerShdw blurRad="38100" dist="38100" dir="2700000" algn="tl">
                    <a:srgbClr val="C0C0C0"/>
                  </a:outerShdw>
                </a:effectLst>
                <a:latin typeface="Times New Roman" panose="02020603050405020304" pitchFamily="18" charset="0"/>
              </a:rPr>
              <a:t>poor</a:t>
            </a:r>
            <a:r>
              <a:rPr lang="en-US" dirty="0">
                <a:effectLst>
                  <a:outerShdw blurRad="38100" dist="38100" dir="2700000" algn="tl">
                    <a:srgbClr val="C0C0C0"/>
                  </a:outerShdw>
                </a:effectLst>
                <a:latin typeface="Times New Roman" panose="02020603050405020304" pitchFamily="18" charset="0"/>
              </a:rPr>
              <a:t> thesis statement</a:t>
            </a:r>
            <a:endParaRPr lang="en-US" dirty="0"/>
          </a:p>
        </p:txBody>
      </p:sp>
      <p:sp>
        <p:nvSpPr>
          <p:cNvPr id="3" name="Content Placeholder 2"/>
          <p:cNvSpPr>
            <a:spLocks noGrp="1"/>
          </p:cNvSpPr>
          <p:nvPr>
            <p:ph idx="1"/>
          </p:nvPr>
        </p:nvSpPr>
        <p:spPr/>
        <p:txBody>
          <a:bodyPr>
            <a:normAutofit/>
          </a:bodyPr>
          <a:lstStyle/>
          <a:p>
            <a:pPr algn="ctr"/>
            <a:r>
              <a:rPr lang="en-US" sz="2800" dirty="0" smtClean="0"/>
              <a:t>Esperanza likes her family.</a:t>
            </a:r>
          </a:p>
          <a:p>
            <a:pPr algn="ctr"/>
            <a:endParaRPr lang="en-US" sz="2800" dirty="0"/>
          </a:p>
          <a:p>
            <a:pPr algn="ctr"/>
            <a:r>
              <a:rPr lang="en-US" sz="2800" dirty="0" smtClean="0"/>
              <a:t>POOR</a:t>
            </a:r>
          </a:p>
          <a:p>
            <a:pPr algn="ctr"/>
            <a:endParaRPr lang="en-US" sz="2800" dirty="0"/>
          </a:p>
          <a:p>
            <a:pPr algn="ctr"/>
            <a:r>
              <a:rPr lang="en-US" sz="2800" dirty="0" smtClean="0"/>
              <a:t>A thesis should </a:t>
            </a:r>
            <a:r>
              <a:rPr lang="en-US" sz="2800" u="sng" dirty="0" smtClean="0"/>
              <a:t>not</a:t>
            </a:r>
            <a:r>
              <a:rPr lang="en-US" sz="2800" dirty="0" smtClean="0"/>
              <a:t> be this broad. </a:t>
            </a:r>
            <a:endParaRPr lang="en-US" sz="2800" dirty="0"/>
          </a:p>
        </p:txBody>
      </p:sp>
    </p:spTree>
    <p:extLst>
      <p:ext uri="{BB962C8B-B14F-4D97-AF65-F5344CB8AC3E}">
        <p14:creationId xmlns:p14="http://schemas.microsoft.com/office/powerpoint/2010/main" val="74681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5558</TotalTime>
  <Words>738</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Trebuchet MS</vt:lpstr>
      <vt:lpstr>Wingdings 3</vt:lpstr>
      <vt:lpstr>Facet</vt:lpstr>
      <vt:lpstr>Writing a Thesis Statement: Literary Analysis</vt:lpstr>
      <vt:lpstr>What is a thesis statement?</vt:lpstr>
      <vt:lpstr>What is not a thesis statement?</vt:lpstr>
      <vt:lpstr>Writing a Thesis for a Literary Analysis Essay </vt:lpstr>
      <vt:lpstr>Break Down a Prompt” “What” and “How”</vt:lpstr>
      <vt:lpstr>Determine whether the following is a good or poor thesis statement.</vt:lpstr>
      <vt:lpstr>Determine whether the following is a good or poor thesis statement.</vt:lpstr>
      <vt:lpstr>Determine whether the following is a good or poor thesis statement</vt:lpstr>
      <vt:lpstr>Determine whether the following is a good or poor thesis statement</vt:lpstr>
      <vt:lpstr>Determine whether the following is a good or poor thesis statement.</vt:lpstr>
      <vt:lpstr>Now placed together:</vt:lpstr>
      <vt:lpstr>“The Most Dangerous Game” Essay Prompt </vt:lpstr>
      <vt:lpstr>YOUR TURN!</vt:lpstr>
      <vt:lpstr>What + How</vt:lpstr>
    </vt:vector>
  </TitlesOfParts>
  <Company>LCUSD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Thesis Statement</dc:title>
  <dc:creator>Lucy Pelletier</dc:creator>
  <cp:lastModifiedBy>Brian Redmond</cp:lastModifiedBy>
  <cp:revision>30</cp:revision>
  <cp:lastPrinted>2015-09-16T14:26:04Z</cp:lastPrinted>
  <dcterms:created xsi:type="dcterms:W3CDTF">2013-09-23T23:00:49Z</dcterms:created>
  <dcterms:modified xsi:type="dcterms:W3CDTF">2015-09-25T21:03:34Z</dcterms:modified>
</cp:coreProperties>
</file>