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689DF-0A24-4ACD-904D-AA7FBDC8BC99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00399-14DA-496A-8D33-5BA83B7A2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55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9B538-B7B9-4C14-A782-1A91321EE83E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19D0B-2093-403F-A558-A5552625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6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Maya – circle of people</a:t>
            </a:r>
          </a:p>
          <a:p>
            <a:r>
              <a:rPr lang="en-US" dirty="0" smtClean="0"/>
              <a:t>Gilgamesh</a:t>
            </a:r>
          </a:p>
          <a:p>
            <a:r>
              <a:rPr lang="en-US" dirty="0" smtClean="0"/>
              <a:t>Native American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19D0B-2093-403F-A558-A555262565F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86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19D0B-2093-403F-A558-A555262565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64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Hawaiian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19D0B-2093-403F-A558-A555262565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03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19D0B-2093-403F-A558-A555262565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41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West African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19D0B-2093-403F-A558-A555262565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0B91-77A3-4C06-B9E0-D888A29B348C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0536-F862-40C5-8075-E60C59F518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0B91-77A3-4C06-B9E0-D888A29B348C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0536-F862-40C5-8075-E60C59F51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0B91-77A3-4C06-B9E0-D888A29B348C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0536-F862-40C5-8075-E60C59F51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0B91-77A3-4C06-B9E0-D888A29B348C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0536-F862-40C5-8075-E60C59F51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0B91-77A3-4C06-B9E0-D888A29B348C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5C60536-F862-40C5-8075-E60C59F51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0B91-77A3-4C06-B9E0-D888A29B348C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0536-F862-40C5-8075-E60C59F51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0B91-77A3-4C06-B9E0-D888A29B348C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0536-F862-40C5-8075-E60C59F51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0B91-77A3-4C06-B9E0-D888A29B348C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0536-F862-40C5-8075-E60C59F51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0B91-77A3-4C06-B9E0-D888A29B348C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0536-F862-40C5-8075-E60C59F51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0B91-77A3-4C06-B9E0-D888A29B348C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0536-F862-40C5-8075-E60C59F51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0B91-77A3-4C06-B9E0-D888A29B348C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0536-F862-40C5-8075-E60C59F51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4B0B91-77A3-4C06-B9E0-D888A29B348C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C60536-F862-40C5-8075-E60C59F51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Creation Myths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Why do we study them?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102" y="3581400"/>
            <a:ext cx="2249098" cy="313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3886200"/>
            <a:ext cx="3335020" cy="256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381000"/>
            <a:ext cx="2743200" cy="1899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Creation stories and epics offer a unique window into the past.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They inform us </a:t>
            </a:r>
            <a:r>
              <a:rPr lang="en-US" dirty="0" smtClean="0"/>
              <a:t>as evidence</a:t>
            </a:r>
            <a:endParaRPr lang="en-US" dirty="0" smtClean="0"/>
          </a:p>
          <a:p>
            <a:r>
              <a:rPr lang="en-US" dirty="0" smtClean="0"/>
              <a:t>Make us wonder how important </a:t>
            </a:r>
            <a:r>
              <a:rPr lang="en-US" dirty="0" smtClean="0"/>
              <a:t>the stories </a:t>
            </a:r>
            <a:r>
              <a:rPr lang="en-US" dirty="0" smtClean="0"/>
              <a:t>were to the culture itself</a:t>
            </a:r>
          </a:p>
          <a:p>
            <a:endParaRPr lang="en-US" dirty="0" smtClean="0"/>
          </a:p>
          <a:p>
            <a:r>
              <a:rPr lang="en-US" dirty="0" smtClean="0"/>
              <a:t>They provoke </a:t>
            </a:r>
            <a:r>
              <a:rPr lang="en-US" dirty="0" smtClean="0"/>
              <a:t>questions:</a:t>
            </a:r>
            <a:endParaRPr lang="en-US" dirty="0" smtClean="0"/>
          </a:p>
          <a:p>
            <a:r>
              <a:rPr lang="en-US" dirty="0" smtClean="0"/>
              <a:t>Have </a:t>
            </a:r>
            <a:r>
              <a:rPr lang="en-US" dirty="0" smtClean="0"/>
              <a:t>the stories changed over time and translation?</a:t>
            </a:r>
          </a:p>
          <a:p>
            <a:r>
              <a:rPr lang="en-US" dirty="0" smtClean="0"/>
              <a:t>What do these possible changes indicate?</a:t>
            </a:r>
          </a:p>
          <a:p>
            <a:r>
              <a:rPr lang="en-US" dirty="0" smtClean="0"/>
              <a:t>What effect did an oral tradition have on their accuracy?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514600"/>
            <a:ext cx="1998407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judge their importance?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we base our judgment on what is important to us?</a:t>
            </a:r>
          </a:p>
          <a:p>
            <a:r>
              <a:rPr lang="en-US" dirty="0" smtClean="0"/>
              <a:t>What  if their religious beliefs, or cosmologies are not something we believe </a:t>
            </a:r>
            <a:r>
              <a:rPr lang="en-US" dirty="0" smtClean="0"/>
              <a:t>in - </a:t>
            </a:r>
            <a:r>
              <a:rPr lang="en-US" dirty="0" smtClean="0"/>
              <a:t>then what?</a:t>
            </a:r>
          </a:p>
          <a:p>
            <a:r>
              <a:rPr lang="en-US" dirty="0" smtClean="0"/>
              <a:t>Should we look for ties between the past and the present?  What would we gain with that understanding?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648200"/>
            <a:ext cx="2400300" cy="185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Creation Stories exist because: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have helped to explain the universe </a:t>
            </a:r>
          </a:p>
          <a:p>
            <a:r>
              <a:rPr lang="en-US" dirty="0" smtClean="0"/>
              <a:t>Developed a meaning for human existence</a:t>
            </a:r>
          </a:p>
          <a:p>
            <a:r>
              <a:rPr lang="en-US" dirty="0" smtClean="0"/>
              <a:t>The stories often outlive the </a:t>
            </a:r>
            <a:r>
              <a:rPr lang="en-US" dirty="0" smtClean="0"/>
              <a:t>culture</a:t>
            </a:r>
          </a:p>
          <a:p>
            <a:r>
              <a:rPr lang="en-US" dirty="0" smtClean="0"/>
              <a:t>Offer  a basis for understanding the roles  and rules of a civilization</a:t>
            </a:r>
          </a:p>
          <a:p>
            <a:pPr lvl="1"/>
            <a:r>
              <a:rPr lang="en-US" dirty="0" smtClean="0"/>
              <a:t>Group identities, social relationships, definitions of ethics, gender roles, and class hierarchies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4800600"/>
            <a:ext cx="20574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else do we unlock the key to earlier civilizations?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Scribed/Scripted ancient literature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Royal </a:t>
            </a:r>
            <a:r>
              <a:rPr lang="en-US" dirty="0" smtClean="0"/>
              <a:t>Decrees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Songs</a:t>
            </a:r>
          </a:p>
          <a:p>
            <a:pPr>
              <a:buNone/>
            </a:pPr>
            <a:r>
              <a:rPr lang="en-US" dirty="0" smtClean="0"/>
              <a:t>Prayers and hymns</a:t>
            </a:r>
          </a:p>
          <a:p>
            <a:pPr>
              <a:buNone/>
            </a:pPr>
            <a:r>
              <a:rPr lang="en-US" dirty="0" smtClean="0"/>
              <a:t>Guides for departing souls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276600"/>
            <a:ext cx="2387600" cy="340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examine the story of </a:t>
            </a:r>
            <a:r>
              <a:rPr lang="en-US" dirty="0" err="1" smtClean="0"/>
              <a:t>Marduk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981200"/>
            <a:ext cx="2133600" cy="232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532" y="3886201"/>
            <a:ext cx="6100468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295400"/>
            <a:ext cx="2499473" cy="234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Marduk</a:t>
            </a:r>
            <a:r>
              <a:rPr lang="en-US" dirty="0" smtClean="0"/>
              <a:t> Jigsaw:</a:t>
            </a:r>
            <a:br>
              <a:rPr lang="en-US" dirty="0" smtClean="0"/>
            </a:br>
            <a:r>
              <a:rPr lang="en-US" sz="2200" dirty="0" smtClean="0"/>
              <a:t>Read the Introduction and prepare your presentation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A) Your table group will be assigned a paragraph to present to the class.</a:t>
            </a:r>
          </a:p>
          <a:p>
            <a:pPr marL="137160" indent="0">
              <a:buNone/>
            </a:pPr>
            <a:endParaRPr lang="en-US" dirty="0"/>
          </a:p>
          <a:p>
            <a:r>
              <a:rPr lang="en-US" dirty="0" smtClean="0"/>
              <a:t>You will have 8-10 min to design your presentation of the Sumerian Myth.</a:t>
            </a:r>
          </a:p>
          <a:p>
            <a:pPr marL="137160" indent="0">
              <a:buNone/>
            </a:pPr>
            <a:endParaRPr lang="en-US" dirty="0"/>
          </a:p>
          <a:p>
            <a:r>
              <a:rPr lang="en-US" dirty="0" smtClean="0"/>
              <a:t>You may draw, act out, or create a dramatization of your assigned paragraph.</a:t>
            </a:r>
          </a:p>
          <a:p>
            <a:r>
              <a:rPr lang="en-US" dirty="0" smtClean="0"/>
              <a:t>Each member must contribute to interpretation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79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342</TotalTime>
  <Words>278</Words>
  <Application>Microsoft Office PowerPoint</Application>
  <PresentationFormat>On-screen Show (4:3)</PresentationFormat>
  <Paragraphs>44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Creation Myths</vt:lpstr>
      <vt:lpstr>Creation stories and epics offer a unique window into the past.</vt:lpstr>
      <vt:lpstr>How do we judge their importance?</vt:lpstr>
      <vt:lpstr>Creation Stories exist because:</vt:lpstr>
      <vt:lpstr>Where else do we unlock the key to earlier civilizations?</vt:lpstr>
      <vt:lpstr>Let’s examine the story of Marduk</vt:lpstr>
      <vt:lpstr>Marduk Jigsaw: Read the Introduction and prepare your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Creation Myths</dc:title>
  <dc:creator>susan</dc:creator>
  <cp:lastModifiedBy>Brian Redmond</cp:lastModifiedBy>
  <cp:revision>18</cp:revision>
  <dcterms:created xsi:type="dcterms:W3CDTF">2011-08-30T01:11:38Z</dcterms:created>
  <dcterms:modified xsi:type="dcterms:W3CDTF">2018-08-20T22:58:10Z</dcterms:modified>
</cp:coreProperties>
</file>